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63" r:id="rId3"/>
    <p:sldId id="257" r:id="rId4"/>
    <p:sldId id="259" r:id="rId5"/>
    <p:sldId id="260" r:id="rId6"/>
    <p:sldId id="262" r:id="rId7"/>
    <p:sldId id="261" r:id="rId8"/>
    <p:sldId id="264" r:id="rId9"/>
    <p:sldId id="265" r:id="rId10"/>
    <p:sldId id="266" r:id="rId11"/>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2314" y="43"/>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FFE7D4-C106-48B9-A4C4-8D86FE5AA770}" type="datetimeFigureOut">
              <a:rPr lang="en-US" smtClean="0"/>
              <a:t>9/25/2025</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8C6757-6168-4692-BBA1-D054D3DC7686}" type="slidenum">
              <a:rPr lang="en-US" smtClean="0"/>
              <a:t>‹#›</a:t>
            </a:fld>
            <a:endParaRPr lang="en-US" dirty="0"/>
          </a:p>
        </p:txBody>
      </p:sp>
    </p:spTree>
    <p:extLst>
      <p:ext uri="{BB962C8B-B14F-4D97-AF65-F5344CB8AC3E}">
        <p14:creationId xmlns:p14="http://schemas.microsoft.com/office/powerpoint/2010/main" val="2399763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28C6757-6168-4692-BBA1-D054D3DC7686}" type="slidenum">
              <a:rPr lang="en-US" smtClean="0"/>
              <a:t>2</a:t>
            </a:fld>
            <a:endParaRPr lang="en-US" dirty="0"/>
          </a:p>
        </p:txBody>
      </p:sp>
    </p:spTree>
    <p:extLst>
      <p:ext uri="{BB962C8B-B14F-4D97-AF65-F5344CB8AC3E}">
        <p14:creationId xmlns:p14="http://schemas.microsoft.com/office/powerpoint/2010/main" val="1374702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16523" y="1828800"/>
            <a:ext cx="61722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630E79D7-B62C-4152-833F-39D9C046AD9A}" type="datetimeFigureOut">
              <a:rPr lang="en-US" smtClean="0"/>
              <a:pPr/>
              <a:t>9/25/2025</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6C2228D3-CCB2-4E60-BA5F-0F1B95240B8D}" type="slidenum">
              <a:rPr lang="en-US" smtClean="0"/>
              <a:pPr/>
              <a:t>‹#›</a:t>
            </a:fld>
            <a:endParaRPr lang="en-US" dirty="0"/>
          </a:p>
        </p:txBody>
      </p:sp>
      <p:sp>
        <p:nvSpPr>
          <p:cNvPr id="9" name="Subtitle 8"/>
          <p:cNvSpPr>
            <a:spLocks noGrp="1"/>
          </p:cNvSpPr>
          <p:nvPr>
            <p:ph type="subTitle" idx="1"/>
          </p:nvPr>
        </p:nvSpPr>
        <p:spPr>
          <a:xfrm>
            <a:off x="1028700" y="4442264"/>
            <a:ext cx="48006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transition spd="slow" advTm="10000">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30E79D7-B62C-4152-833F-39D9C046AD9A}" type="datetimeFigureOut">
              <a:rPr lang="en-US" smtClean="0"/>
              <a:pPr/>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2228D3-CCB2-4E60-BA5F-0F1B95240B8D}" type="slidenum">
              <a:rPr lang="en-US" smtClean="0"/>
              <a:pPr/>
              <a:t>‹#›</a:t>
            </a:fld>
            <a:endParaRPr lang="en-US" dirty="0"/>
          </a:p>
        </p:txBody>
      </p:sp>
    </p:spTree>
  </p:cSld>
  <p:clrMapOvr>
    <a:masterClrMapping/>
  </p:clrMapOvr>
  <p:transition spd="slow" advTm="10000">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30E79D7-B62C-4152-833F-39D9C046AD9A}" type="datetimeFigureOut">
              <a:rPr lang="en-US" smtClean="0"/>
              <a:pPr/>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2228D3-CCB2-4E60-BA5F-0F1B95240B8D}" type="slidenum">
              <a:rPr lang="en-US" smtClean="0"/>
              <a:pPr/>
              <a:t>‹#›</a:t>
            </a:fld>
            <a:endParaRPr lang="en-US" dirty="0"/>
          </a:p>
        </p:txBody>
      </p:sp>
    </p:spTree>
  </p:cSld>
  <p:clrMapOvr>
    <a:masterClrMapping/>
  </p:clrMapOvr>
  <p:transition spd="slow" advTm="10000">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30E79D7-B62C-4152-833F-39D9C046AD9A}" type="datetimeFigureOut">
              <a:rPr lang="en-US" smtClean="0"/>
              <a:pPr/>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2228D3-CCB2-4E60-BA5F-0F1B95240B8D}" type="slidenum">
              <a:rPr lang="en-US" smtClean="0"/>
              <a:pPr/>
              <a:t>‹#›</a:t>
            </a:fld>
            <a:endParaRPr lang="en-US" dirty="0"/>
          </a:p>
        </p:txBody>
      </p:sp>
    </p:spTree>
  </p:cSld>
  <p:clrMapOvr>
    <a:masterClrMapping/>
  </p:clrMapOvr>
  <p:transition spd="slow" advTm="10000">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00150" y="812800"/>
            <a:ext cx="531495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00150" y="3343715"/>
            <a:ext cx="531495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630E79D7-B62C-4152-833F-39D9C046AD9A}" type="datetimeFigureOut">
              <a:rPr lang="en-US" smtClean="0"/>
              <a:pPr/>
              <a:t>9/25/2025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5943600" y="8555568"/>
            <a:ext cx="571500" cy="486833"/>
          </a:xfrm>
        </p:spPr>
        <p:txBody>
          <a:bodyPr/>
          <a:lstStyle/>
          <a:p>
            <a:fld id="{6C2228D3-CCB2-4E60-BA5F-0F1B95240B8D}"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transition spd="slow" advTm="10000">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486150" y="2133601"/>
            <a:ext cx="302895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30E79D7-B62C-4152-833F-39D9C046AD9A}" type="datetimeFigureOut">
              <a:rPr lang="en-US" smtClean="0"/>
              <a:pPr/>
              <a:t>9/25/2025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2228D3-CCB2-4E60-BA5F-0F1B95240B8D}" type="slidenum">
              <a:rPr lang="en-US" smtClean="0"/>
              <a:pPr/>
              <a:t>‹#›</a:t>
            </a:fld>
            <a:endParaRPr lang="en-US" dirty="0"/>
          </a:p>
        </p:txBody>
      </p:sp>
    </p:spTree>
  </p:cSld>
  <p:clrMapOvr>
    <a:masterClrMapping/>
  </p:clrMapOvr>
  <p:transition spd="slow" advTm="10000">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61722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42900" y="2046817"/>
            <a:ext cx="3030141"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483769" y="2046817"/>
            <a:ext cx="3031331"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42900" y="3149601"/>
            <a:ext cx="3030141"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483769" y="3149601"/>
            <a:ext cx="3031331"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30E79D7-B62C-4152-833F-39D9C046AD9A}" type="datetimeFigureOut">
              <a:rPr lang="en-US" smtClean="0"/>
              <a:pPr/>
              <a:t>9/25/2025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C2228D3-CCB2-4E60-BA5F-0F1B95240B8D}" type="slidenum">
              <a:rPr lang="en-US" smtClean="0"/>
              <a:pPr/>
              <a:t>‹#›</a:t>
            </a:fld>
            <a:endParaRPr lang="en-US" dirty="0"/>
          </a:p>
        </p:txBody>
      </p:sp>
    </p:spTree>
  </p:cSld>
  <p:clrMapOvr>
    <a:masterClrMapping/>
  </p:clrMapOvr>
  <p:transition spd="slow" advTm="10000">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630E79D7-B62C-4152-833F-39D9C046AD9A}" type="datetimeFigureOut">
              <a:rPr lang="en-US" smtClean="0"/>
              <a:pPr/>
              <a:t>9/25/2025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C2228D3-CCB2-4E60-BA5F-0F1B95240B8D}" type="slidenum">
              <a:rPr lang="en-US" smtClean="0"/>
              <a:pPr/>
              <a:t>‹#›</a:t>
            </a:fld>
            <a:endParaRPr lang="en-US" dirty="0"/>
          </a:p>
        </p:txBody>
      </p:sp>
    </p:spTree>
  </p:cSld>
  <p:clrMapOvr>
    <a:masterClrMapping/>
  </p:clrMapOvr>
  <p:transition spd="slow" advTm="10000">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0E79D7-B62C-4152-833F-39D9C046AD9A}" type="datetimeFigureOut">
              <a:rPr lang="en-US" smtClean="0"/>
              <a:pPr/>
              <a:t>9/25/2025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C2228D3-CCB2-4E60-BA5F-0F1B95240B8D}" type="slidenum">
              <a:rPr lang="en-US" smtClean="0"/>
              <a:pPr/>
              <a:t>‹#›</a:t>
            </a:fld>
            <a:endParaRPr lang="en-US" dirty="0"/>
          </a:p>
        </p:txBody>
      </p:sp>
    </p:spTree>
  </p:cSld>
  <p:clrMapOvr>
    <a:masterClrMapping/>
  </p:clrMapOvr>
  <p:transition spd="slow" advTm="10000">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42900" y="2032001"/>
            <a:ext cx="2256235"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681287" y="364067"/>
            <a:ext cx="3833813"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30E79D7-B62C-4152-833F-39D9C046AD9A}" type="datetimeFigureOut">
              <a:rPr lang="en-US" smtClean="0"/>
              <a:pPr/>
              <a:t>9/25/2025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2228D3-CCB2-4E60-BA5F-0F1B95240B8D}" type="slidenum">
              <a:rPr lang="en-US" smtClean="0"/>
              <a:pPr/>
              <a:t>‹#›</a:t>
            </a:fld>
            <a:endParaRPr lang="en-US" dirty="0"/>
          </a:p>
        </p:txBody>
      </p:sp>
    </p:spTree>
  </p:cSld>
  <p:clrMapOvr>
    <a:masterClrMapping/>
  </p:clrMapOvr>
  <p:transition spd="slow" advTm="10000">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71600" y="812800"/>
            <a:ext cx="41148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371600" y="2442633"/>
            <a:ext cx="41148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a:solidFill>
                  <a:schemeClr val="lt1"/>
                </a:solidFill>
                <a:latin typeface="+mn-lt"/>
                <a:ea typeface="+mn-ea"/>
                <a:cs typeface="+mn-cs"/>
              </a:rPr>
              <a:t>Click icon to add picture</a:t>
            </a:r>
          </a:p>
        </p:txBody>
      </p:sp>
      <p:sp>
        <p:nvSpPr>
          <p:cNvPr id="4" name="Text Placeholder 3"/>
          <p:cNvSpPr>
            <a:spLocks noGrp="1"/>
          </p:cNvSpPr>
          <p:nvPr>
            <p:ph type="body" sz="half" idx="2"/>
          </p:nvPr>
        </p:nvSpPr>
        <p:spPr>
          <a:xfrm>
            <a:off x="1371600" y="1555716"/>
            <a:ext cx="41148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630E79D7-B62C-4152-833F-39D9C046AD9A}" type="datetimeFigureOut">
              <a:rPr lang="en-US" smtClean="0"/>
              <a:pPr/>
              <a:t>9/25/2025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2228D3-CCB2-4E60-BA5F-0F1B95240B8D}" type="slidenum">
              <a:rPr lang="en-US" smtClean="0"/>
              <a:pPr/>
              <a:t>‹#›</a:t>
            </a:fld>
            <a:endParaRPr lang="en-US" dirty="0"/>
          </a:p>
        </p:txBody>
      </p:sp>
    </p:spTree>
  </p:cSld>
  <p:clrMapOvr>
    <a:masterClrMapping/>
  </p:clrMapOvr>
  <p:transition spd="slow" advTm="10000">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42900" y="366184"/>
            <a:ext cx="61722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42900" y="2133600"/>
            <a:ext cx="61722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42900" y="8555568"/>
            <a:ext cx="16002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630E79D7-B62C-4152-833F-39D9C046AD9A}" type="datetimeFigureOut">
              <a:rPr lang="en-US" smtClean="0"/>
              <a:pPr/>
              <a:t>9/25/2025</a:t>
            </a:fld>
            <a:endParaRPr lang="en-US" dirty="0"/>
          </a:p>
        </p:txBody>
      </p:sp>
      <p:sp>
        <p:nvSpPr>
          <p:cNvPr id="3" name="Footer Placeholder 2"/>
          <p:cNvSpPr>
            <a:spLocks noGrp="1"/>
          </p:cNvSpPr>
          <p:nvPr>
            <p:ph type="ftr" sz="quarter" idx="3"/>
          </p:nvPr>
        </p:nvSpPr>
        <p:spPr>
          <a:xfrm>
            <a:off x="2343150" y="8555568"/>
            <a:ext cx="21717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5943600" y="8555568"/>
            <a:ext cx="5715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C2228D3-CCB2-4E60-BA5F-0F1B95240B8D}"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advTm="10000">
    <p:wipe/>
  </p:transition>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6522" y="508000"/>
            <a:ext cx="6198578" cy="3048000"/>
          </a:xfrm>
        </p:spPr>
        <p:txBody>
          <a:bodyPr>
            <a:normAutofit/>
          </a:bodyPr>
          <a:lstStyle/>
          <a:p>
            <a:r>
              <a:rPr lang="en-US" sz="2800" dirty="0">
                <a:solidFill>
                  <a:schemeClr val="tx1"/>
                </a:solidFill>
                <a:effectLst/>
                <a:latin typeface="Garamond" pitchFamily="18" charset="0"/>
              </a:rPr>
              <a:t>National Tourism and </a:t>
            </a:r>
            <a:br>
              <a:rPr lang="en-US" sz="2800" dirty="0">
                <a:solidFill>
                  <a:schemeClr val="tx1"/>
                </a:solidFill>
                <a:effectLst/>
                <a:latin typeface="Garamond" pitchFamily="18" charset="0"/>
              </a:rPr>
            </a:br>
            <a:r>
              <a:rPr lang="en-US" sz="2800" dirty="0">
                <a:solidFill>
                  <a:schemeClr val="tx1"/>
                </a:solidFill>
                <a:effectLst/>
                <a:latin typeface="Garamond" pitchFamily="18" charset="0"/>
              </a:rPr>
              <a:t>Heritage Association Institute</a:t>
            </a:r>
            <a:br>
              <a:rPr lang="en-US" sz="2800" dirty="0">
                <a:solidFill>
                  <a:schemeClr val="tx1"/>
                </a:solidFill>
                <a:effectLst/>
                <a:latin typeface="Garamond" pitchFamily="18" charset="0"/>
              </a:rPr>
            </a:br>
            <a:r>
              <a:rPr lang="en-US" sz="2800" dirty="0">
                <a:solidFill>
                  <a:schemeClr val="tx1"/>
                </a:solidFill>
                <a:effectLst/>
                <a:latin typeface="Garamond" pitchFamily="18" charset="0"/>
              </a:rPr>
              <a:t>Collaboration Proposal</a:t>
            </a:r>
            <a:br>
              <a:rPr lang="en-US" sz="2400" dirty="0">
                <a:solidFill>
                  <a:schemeClr val="tx1"/>
                </a:solidFill>
                <a:effectLst/>
              </a:rPr>
            </a:br>
            <a:br>
              <a:rPr lang="en-US" sz="2400" dirty="0">
                <a:solidFill>
                  <a:schemeClr val="tx1"/>
                </a:solidFill>
                <a:effectLst/>
              </a:rPr>
            </a:br>
            <a:endParaRPr lang="en-US" sz="2400" dirty="0">
              <a:solidFill>
                <a:schemeClr val="tx1"/>
              </a:solidFill>
            </a:endParaRPr>
          </a:p>
        </p:txBody>
      </p:sp>
      <p:sp>
        <p:nvSpPr>
          <p:cNvPr id="3" name="Subtitle 2"/>
          <p:cNvSpPr>
            <a:spLocks noGrp="1"/>
          </p:cNvSpPr>
          <p:nvPr>
            <p:ph type="subTitle" idx="1"/>
          </p:nvPr>
        </p:nvSpPr>
        <p:spPr>
          <a:xfrm>
            <a:off x="971550" y="3657600"/>
            <a:ext cx="4800600" cy="2336800"/>
          </a:xfrm>
        </p:spPr>
        <p:txBody>
          <a:bodyPr>
            <a:normAutofit/>
          </a:bodyPr>
          <a:lstStyle/>
          <a:p>
            <a:r>
              <a:rPr lang="en-US" sz="3600" i="1" dirty="0"/>
              <a:t>“Our Children’s Future Now”</a:t>
            </a:r>
            <a:endParaRPr lang="en-US" sz="3600" dirty="0"/>
          </a:p>
        </p:txBody>
      </p:sp>
      <p:sp>
        <p:nvSpPr>
          <p:cNvPr id="4" name="TextBox 3"/>
          <p:cNvSpPr txBox="1"/>
          <p:nvPr/>
        </p:nvSpPr>
        <p:spPr>
          <a:xfrm>
            <a:off x="57150" y="5927567"/>
            <a:ext cx="6743700" cy="2031325"/>
          </a:xfrm>
          <a:prstGeom prst="rect">
            <a:avLst/>
          </a:prstGeom>
          <a:noFill/>
        </p:spPr>
        <p:txBody>
          <a:bodyPr wrap="square" rtlCol="0">
            <a:spAutoFit/>
          </a:bodyPr>
          <a:lstStyle/>
          <a:p>
            <a:pPr algn="ctr"/>
            <a:r>
              <a:rPr lang="en-US" b="1" i="1" dirty="0"/>
              <a:t>It’s easier to raise strong children than to repair broken men.”</a:t>
            </a:r>
            <a:endParaRPr lang="en-US" i="1" dirty="0"/>
          </a:p>
          <a:p>
            <a:pPr algn="ctr"/>
            <a:r>
              <a:rPr lang="en-US" i="1" dirty="0"/>
              <a:t>John Wesley</a:t>
            </a:r>
          </a:p>
          <a:p>
            <a:pPr algn="ctr"/>
            <a:r>
              <a:rPr lang="en-US" i="1" dirty="0"/>
              <a:t>“</a:t>
            </a:r>
            <a:r>
              <a:rPr lang="en-US" b="1" i="1" dirty="0"/>
              <a:t>Our Children’s First Impression-Is Their Last Impression”</a:t>
            </a:r>
            <a:endParaRPr lang="en-US" i="1" dirty="0"/>
          </a:p>
          <a:p>
            <a:pPr algn="ctr"/>
            <a:r>
              <a:rPr lang="en-US" i="1" dirty="0"/>
              <a:t>Author Unknown</a:t>
            </a:r>
          </a:p>
          <a:p>
            <a:pPr algn="ctr"/>
            <a:r>
              <a:rPr lang="en-US" b="1" i="1" dirty="0"/>
              <a:t>“Character formed is character revealed.”</a:t>
            </a:r>
            <a:endParaRPr lang="en-US" i="1" dirty="0"/>
          </a:p>
          <a:p>
            <a:pPr algn="ctr"/>
            <a:r>
              <a:rPr lang="en-US" i="1" dirty="0"/>
              <a:t>Wayne Ingram</a:t>
            </a:r>
          </a:p>
          <a:p>
            <a:endParaRPr lang="en-US" dirty="0"/>
          </a:p>
        </p:txBody>
      </p:sp>
    </p:spTree>
    <p:extLst>
      <p:ext uri="{BB962C8B-B14F-4D97-AF65-F5344CB8AC3E}">
        <p14:creationId xmlns:p14="http://schemas.microsoft.com/office/powerpoint/2010/main" val="161416969"/>
      </p:ext>
    </p:extLst>
  </p:cSld>
  <p:clrMapOvr>
    <a:masterClrMapping/>
  </p:clrMapOvr>
  <p:transition spd="slow" advTm="10000">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chemeClr val="tx1"/>
                </a:solidFill>
                <a:effectLst/>
              </a:rPr>
              <a:t>BIBLIOGRAPHY</a:t>
            </a:r>
          </a:p>
        </p:txBody>
      </p:sp>
      <p:sp>
        <p:nvSpPr>
          <p:cNvPr id="3" name="Content Placeholder 2"/>
          <p:cNvSpPr>
            <a:spLocks noGrp="1"/>
          </p:cNvSpPr>
          <p:nvPr>
            <p:ph idx="1"/>
          </p:nvPr>
        </p:nvSpPr>
        <p:spPr/>
        <p:txBody>
          <a:bodyPr>
            <a:normAutofit fontScale="70000" lnSpcReduction="20000"/>
          </a:bodyPr>
          <a:lstStyle/>
          <a:p>
            <a:pPr lvl="0"/>
            <a:r>
              <a:rPr lang="en-US" sz="2000" dirty="0"/>
              <a:t>Alma J. Powell and Colin Powell, Retires USA, “Our Cause, A Letter to America,” America’s Promise Alliance</a:t>
            </a:r>
          </a:p>
          <a:p>
            <a:pPr lvl="0"/>
            <a:r>
              <a:rPr lang="en-US" sz="2000" dirty="0"/>
              <a:t>Memphis Commercial Appeal, E-Edition, April 11, 2017, 09/23/11</a:t>
            </a:r>
          </a:p>
          <a:p>
            <a:pPr lvl="0"/>
            <a:r>
              <a:rPr lang="en-US" sz="2000" dirty="0"/>
              <a:t>Abraham Maslow, 1954, </a:t>
            </a:r>
            <a:r>
              <a:rPr lang="en-US" sz="2000" u="sng" dirty="0"/>
              <a:t>Theories of Human Development Psychology</a:t>
            </a:r>
            <a:r>
              <a:rPr lang="en-US" sz="2000" dirty="0"/>
              <a:t>, Maslow’s Hierarchy of Fundamental Needs </a:t>
            </a:r>
          </a:p>
          <a:p>
            <a:pPr lvl="0"/>
            <a:r>
              <a:rPr lang="en-US" sz="2000" dirty="0"/>
              <a:t>University of Memphis, Dr. Elena Delgara</a:t>
            </a:r>
          </a:p>
          <a:p>
            <a:pPr lvl="0"/>
            <a:r>
              <a:rPr lang="en-US" sz="2000" dirty="0"/>
              <a:t>Annie E. Casey Foundation, 09/22/14</a:t>
            </a:r>
          </a:p>
          <a:p>
            <a:pPr lvl="0"/>
            <a:r>
              <a:rPr lang="en-US" sz="2000" dirty="0"/>
              <a:t>CLASP, August 2011, “Keeping Youth Connected, Focus on Memphis”</a:t>
            </a:r>
          </a:p>
          <a:p>
            <a:pPr lvl="0"/>
            <a:r>
              <a:rPr lang="en-US" sz="2000" dirty="0"/>
              <a:t>E-Edition, Memphis Commercial Appeal, 09/29/15, “Memphis Now Ranked Number Two in Most Dangerous Cities</a:t>
            </a:r>
          </a:p>
          <a:p>
            <a:pPr lvl="0"/>
            <a:r>
              <a:rPr lang="en-US" sz="2000" dirty="0"/>
              <a:t>Memphis Commercial Appeal, Part of the USA Today network, “Youth Disconnection, Memphis and Shelby County Quick Facts, Youth Statistics”</a:t>
            </a:r>
          </a:p>
          <a:p>
            <a:pPr lvl="0"/>
            <a:r>
              <a:rPr lang="en-US" sz="2000" dirty="0"/>
              <a:t>Psychology Today Blog, “The Power of Hope and Recognition When It’s Hopeless”</a:t>
            </a:r>
          </a:p>
          <a:p>
            <a:pPr lvl="0"/>
            <a:r>
              <a:rPr lang="en-US" sz="2000" dirty="0"/>
              <a:t>The Atlantic, CityLab, “More Than One in Eight of the Nation’s Young People Are Neither Employed  Nor in School,” Richard Florida, Arrian Marshall,  06/16/15</a:t>
            </a:r>
          </a:p>
          <a:p>
            <a:pPr lvl="0"/>
            <a:r>
              <a:rPr lang="en-US" sz="2000" dirty="0"/>
              <a:t>The Center for American Progress, “Poverty to Prosperity Program and CAP Economic Policy, 03/23/15</a:t>
            </a:r>
          </a:p>
          <a:p>
            <a:pPr lvl="0"/>
            <a:r>
              <a:rPr lang="en-US" sz="2000" dirty="0"/>
              <a:t>Robert Wood Johnson Foundation/ American Journal of Public Health, Damon Jones, Pennsylvania State University, “How Student’s Social Competence Impacts Their Well-being into Adulthood, 20 year retrospective study</a:t>
            </a:r>
          </a:p>
          <a:p>
            <a:pPr lvl="0"/>
            <a:r>
              <a:rPr lang="en-US" sz="2000" dirty="0"/>
              <a:t>Wagner Group, Rock Hill Herald Online, “Travel Improves Educational Attainment and Future Success”</a:t>
            </a:r>
          </a:p>
          <a:p>
            <a:endParaRPr lang="en-US" dirty="0"/>
          </a:p>
        </p:txBody>
      </p:sp>
    </p:spTree>
    <p:extLst>
      <p:ext uri="{BB962C8B-B14F-4D97-AF65-F5344CB8AC3E}">
        <p14:creationId xmlns:p14="http://schemas.microsoft.com/office/powerpoint/2010/main" val="4211845174"/>
      </p:ext>
    </p:extLst>
  </p:cSld>
  <p:clrMapOvr>
    <a:masterClrMapping/>
  </p:clrMapOvr>
  <p:transition spd="slow" advTm="10000">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6286500" cy="8458200"/>
          </a:xfrm>
        </p:spPr>
        <p:txBody>
          <a:bodyPr>
            <a:noAutofit/>
          </a:bodyPr>
          <a:lstStyle/>
          <a:p>
            <a:r>
              <a:rPr lang="en-US" sz="1800" dirty="0"/>
              <a:t>School systems and communities across the nation have many of the same issues. National Tourism and Heritage Association (NTHA) has determined that there are two issues of particular importance that need to be addressed.   First are our schools. We must invest in our schools to the extent that all children are able to flourish.  This is an important indicator of our willingness to invest in our children’s future and it is considered an indicator of a successful community.  Second, as any local and regional government entity, most want to attract new business experiences and individuals to make our area home to new corporations, small businesses, employees, millennials and retirees, increasing new investment and tax revenues and creating employment and training opportunities for all citizens. This will provide a tremendous boost for the community. In order to accomplish this, we need to set the “right tone” and produce the kind of environment and activities that appeal to families.  NTHA is a 501(c) (3) founded in 2007. We recognize that we cannot ignore and must address the existing societal and economic influences that currently prevail in our disadvantaged populations.  There seems to be an innate sense of desperation in these communities that is generational in scope to the third and, perhaps, fourth generations.  Among the major issues that must be addressed that affect the very fabric and well being of citizens and  communities are</a:t>
            </a:r>
            <a:r>
              <a:rPr lang="en-US" sz="1800" b="1" dirty="0"/>
              <a:t> all</a:t>
            </a:r>
            <a:r>
              <a:rPr lang="en-US" sz="1800" dirty="0"/>
              <a:t> concerns.</a:t>
            </a:r>
          </a:p>
          <a:p>
            <a:r>
              <a:rPr lang="en-US" sz="1800" dirty="0"/>
              <a:t> Lack of employment opportunities for youth and young adults which, thereby, affect the economic status of school communities and neighborhoods; along with criminal, malicious conduct activities</a:t>
            </a:r>
            <a:r>
              <a:rPr lang="en-US" sz="1800" b="1" dirty="0"/>
              <a:t> </a:t>
            </a:r>
            <a:r>
              <a:rPr lang="en-US" sz="1800" dirty="0"/>
              <a:t>carried out</a:t>
            </a:r>
            <a:r>
              <a:rPr lang="en-US" sz="1800" b="1" dirty="0"/>
              <a:t> </a:t>
            </a:r>
            <a:r>
              <a:rPr lang="en-US" sz="1800" dirty="0"/>
              <a:t>by juveniles: shootings, robberies, gang activities and outright disrespect of authorities and peers.  Our community issues mirror those of other large cities. We understand that we are not the only ones in the community to arrive at this conclusion and that it will take a many pronged approach to address the concerns</a:t>
            </a:r>
            <a:r>
              <a:rPr lang="en-US" sz="1800" b="1" dirty="0"/>
              <a:t> </a:t>
            </a:r>
            <a:r>
              <a:rPr lang="en-US" sz="1800" dirty="0"/>
              <a:t>stated above. However, NTHA has developed a program that provides a different approach to these issues.  We inspire hope!  </a:t>
            </a:r>
          </a:p>
          <a:p>
            <a:endParaRPr lang="en-US" sz="1800" dirty="0"/>
          </a:p>
          <a:p>
            <a:r>
              <a:rPr lang="en-US" sz="1800" dirty="0"/>
              <a:t>Our program will develop a strong sense of hope, pride and a positive outlook in students and cause them to think differently about their possibilities.  It is incumbent upon our community to provide more hope for students who are “at risk” of life failure because of their circumstances.  We understand that conditions of “at risk” communities involve concerns that are contributing to a much higher rate of crimes. Local experts on crime expect a rise in criminal activities as summer approaches and school is out.  NTHA proposes to establish the National Tourism and Heritage Institute (NTHAI) to provide children (3 – 12 years of age) and youth (13 – 18 years of age) with character and heritage education, social skills, manners training and exposure to the job skills (7 – 12) necessary to build self confidence, develop appropriate communication and leadership skills and the ability to display the good manners and positive attitudes necessary to be successful in school and in life. NTHA is also proposing that this initiative be adopted year round.    </a:t>
            </a:r>
          </a:p>
          <a:p>
            <a:endParaRPr lang="en-US" sz="1800" dirty="0"/>
          </a:p>
        </p:txBody>
      </p:sp>
    </p:spTree>
    <p:extLst>
      <p:ext uri="{BB962C8B-B14F-4D97-AF65-F5344CB8AC3E}">
        <p14:creationId xmlns:p14="http://schemas.microsoft.com/office/powerpoint/2010/main" val="3359776505"/>
      </p:ext>
    </p:extLst>
  </p:cSld>
  <p:clrMapOvr>
    <a:masterClrMapping/>
  </p:clrMapOvr>
  <p:transition spd="slow" advTm="10000">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tx1"/>
                </a:solidFill>
              </a:rPr>
              <a:t>PROBLEM STATEMENT:</a:t>
            </a:r>
            <a:br>
              <a:rPr lang="en-US" dirty="0"/>
            </a:br>
            <a:endParaRPr lang="en-US" dirty="0"/>
          </a:p>
        </p:txBody>
      </p:sp>
      <p:sp>
        <p:nvSpPr>
          <p:cNvPr id="3" name="Content Placeholder 2"/>
          <p:cNvSpPr>
            <a:spLocks noGrp="1"/>
          </p:cNvSpPr>
          <p:nvPr>
            <p:ph idx="1"/>
          </p:nvPr>
        </p:nvSpPr>
        <p:spPr>
          <a:xfrm>
            <a:off x="381000" y="1371600"/>
            <a:ext cx="6172200" cy="6278880"/>
          </a:xfrm>
        </p:spPr>
        <p:txBody>
          <a:bodyPr>
            <a:noAutofit/>
          </a:bodyPr>
          <a:lstStyle/>
          <a:p>
            <a:pPr marL="137160" indent="0">
              <a:buNone/>
            </a:pPr>
            <a:r>
              <a:rPr lang="en-US" sz="1200" dirty="0"/>
              <a:t>Recently in “</a:t>
            </a:r>
            <a:r>
              <a:rPr lang="en-US" sz="1200" b="1" dirty="0"/>
              <a:t>Our Cause A Letter to America,”</a:t>
            </a:r>
            <a:r>
              <a:rPr lang="en-US" sz="1200" dirty="0"/>
              <a:t> Alma J. Powell and Colin Powell,</a:t>
            </a:r>
          </a:p>
          <a:p>
            <a:pPr marL="137160" indent="0">
              <a:buNone/>
            </a:pPr>
            <a:r>
              <a:rPr lang="en-US" sz="1200" dirty="0"/>
              <a:t>USA, Retired, state: “the daily reality of at risk children can seem like a conspiracy to destroy their dreams…children are caught in a sticky web of troubles that would be difficult for any of us to escape…it should not take heroism to be a child.” NTHA understands the importance of the effects heritage and character education play in providing the building blocks for instilling integrity in our youth. Our program is inclusive of children and youth in the Shelby County School system.  All serve as student ambassadors for our community, especially student athletes.  As a community, our greatest possibilities rest with providing productive interventions for our children and youth that will enable them to have positive experiences and activities that build hope for the future and positive outlooks on life. If we do not accomplish this task, they may become our greatest burden. According to the </a:t>
            </a:r>
            <a:r>
              <a:rPr lang="en-US" sz="1200" b="1" dirty="0"/>
              <a:t>Memphis Commercial Appeal</a:t>
            </a:r>
            <a:r>
              <a:rPr lang="en-US" sz="1200" dirty="0"/>
              <a:t> newspaper, “the census calls Memphis one of the poorest cities in the nation…metro poverty rate ties to education…our metro poverty rate is “rooted largely in the long term under education of our labor force.” When individuals cannot find work, they cannot support their families, take care of their children and homes, contribute to the well being of their communities and have a kind of “blight” of the mind. This is where we believe blight behavior begins.  We believe that a great opportunity for the health, safety and change for the betterment of our communities exists with a different kind of spotlight on the development of children and youth.  We have to start somewhere and that somewhere is where they are found, and that is in school. We have determined that building a strong foundation for instilling hope, character and integrity in our young people is essential.  Character is not something we are born with, it is taught. Some children and youth receive character education at home and church: however many more do not.  Our training will serve as a foundation for successful living.  Our goal is for SCS student participants, Pre-k through 12</a:t>
            </a:r>
            <a:r>
              <a:rPr lang="en-US" sz="1200" baseline="30000" dirty="0"/>
              <a:t>th</a:t>
            </a:r>
            <a:r>
              <a:rPr lang="en-US" sz="1200" dirty="0"/>
              <a:t> grade, to take part in this program, as we support the advancement of children and youth toward personal, school and career success. This training is also mindful of the needs our community has for the development of strong neighborhoods where individuals can feel proud of their heritage, educate youth to make rational decisions, become productive and civically engaged members of the community. Our experience has taught us that children and youth want to know, learn and act and that they want to succeed; however, they feel “stuck.”  Our focus will be teaching the development of proper social competence, confidence, cultural and character education, leadership skills and respect for others.  Program participants will also receive exposure to cultural venues and activities, as well as other educational amenities.  </a:t>
            </a:r>
          </a:p>
          <a:p>
            <a:endParaRPr lang="en-US" sz="1200" dirty="0"/>
          </a:p>
          <a:p>
            <a:endParaRPr lang="en-US" sz="1200" dirty="0"/>
          </a:p>
          <a:p>
            <a:pPr marL="137160" indent="0">
              <a:buNone/>
            </a:pPr>
            <a:r>
              <a:rPr lang="en-US" sz="1200" dirty="0"/>
              <a:t> </a:t>
            </a:r>
          </a:p>
        </p:txBody>
      </p:sp>
    </p:spTree>
    <p:extLst>
      <p:ext uri="{BB962C8B-B14F-4D97-AF65-F5344CB8AC3E}">
        <p14:creationId xmlns:p14="http://schemas.microsoft.com/office/powerpoint/2010/main" val="1215194090"/>
      </p:ext>
    </p:extLst>
  </p:cSld>
  <p:clrMapOvr>
    <a:masterClrMapping/>
  </p:clrMapOvr>
  <p:transition spd="slow" advTm="10000">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solidFill>
                  <a:schemeClr val="tx1"/>
                </a:solidFill>
                <a:effectLst/>
              </a:rPr>
              <a:t>NEED ASSESSMENT AND DEMOGRAPHIC TO BE SERVED:</a:t>
            </a:r>
            <a:br>
              <a:rPr lang="en-US" sz="2800" dirty="0">
                <a:solidFill>
                  <a:schemeClr val="tx1"/>
                </a:solidFill>
                <a:effectLst/>
              </a:rPr>
            </a:br>
            <a:endParaRPr lang="en-US" sz="2800" dirty="0">
              <a:solidFill>
                <a:schemeClr val="tx1"/>
              </a:solidFill>
            </a:endParaRPr>
          </a:p>
        </p:txBody>
      </p:sp>
      <p:sp>
        <p:nvSpPr>
          <p:cNvPr id="3" name="Content Placeholder 2"/>
          <p:cNvSpPr>
            <a:spLocks noGrp="1"/>
          </p:cNvSpPr>
          <p:nvPr>
            <p:ph idx="1"/>
          </p:nvPr>
        </p:nvSpPr>
        <p:spPr/>
        <p:txBody>
          <a:bodyPr>
            <a:normAutofit fontScale="55000" lnSpcReduction="20000"/>
          </a:bodyPr>
          <a:lstStyle/>
          <a:p>
            <a:r>
              <a:rPr lang="en-US" dirty="0"/>
              <a:t>When individuals feel a lack of hope, a lack of future, they must focus of the very elements of their survival: food, shelter and clothing, as seen in “</a:t>
            </a:r>
            <a:r>
              <a:rPr lang="en-US" b="1" dirty="0"/>
              <a:t>Maslow’s Hierarchy</a:t>
            </a:r>
            <a:r>
              <a:rPr lang="en-US" dirty="0"/>
              <a:t>.” The stresses of deprivation cause poor decision making, irrational behavior and a focus on short term immediate gains versus long term goals.  Students with social and economic issues who attend our public and charter schools, experience circumstances that exist, in large part, because of the concentration of poverty in their communities.  It is quite likely their parents and grandparents also experienced the same kind of indigence.  Generations of families experience a lack of hope in the future and this is communicated to children and youth. Large numbers of school drop-outs, seeing little or no hope in the future, make themselves occupied by contributing to criminal activity, mischievous behavior, becoming members of gangs, all activities which involve police interaction.  This is what many youth see, day after day.  Youth age 16 and over who want to work cannot find youth employment. Here we mention a few of the many reasons for their lack of progress: lack of exposure to positive experiences, lack of confidence in the future and themselves, criminal activity and a general malaise which produces emotional and behavioral responses such as poor school attendance, fear, anxiety, feelings of powerlessness, depression. Those wishing to provide interventions must design many pronged, strategic approaches, longitudinal in nature, in order to help produce intentional outcomes with structured follow-up (where possible).  Our goal is for this training to be an intervention for the real and perceived challenges we face with children and youth in our community, where they are trained to treat each other with consideration and respect and are guided to pursue positive life outcomes . </a:t>
            </a:r>
          </a:p>
          <a:p>
            <a:endParaRPr lang="en-US" dirty="0"/>
          </a:p>
        </p:txBody>
      </p:sp>
    </p:spTree>
    <p:extLst>
      <p:ext uri="{BB962C8B-B14F-4D97-AF65-F5344CB8AC3E}">
        <p14:creationId xmlns:p14="http://schemas.microsoft.com/office/powerpoint/2010/main" val="474721616"/>
      </p:ext>
    </p:extLst>
  </p:cSld>
  <p:clrMapOvr>
    <a:masterClrMapping/>
  </p:clrMapOvr>
  <p:transition spd="slow" advTm="10000">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dirty="0">
                <a:solidFill>
                  <a:schemeClr val="tx1"/>
                </a:solidFill>
                <a:effectLst/>
              </a:rPr>
              <a:t>STATISTICS AND OTHER RELEVANT DATA</a:t>
            </a:r>
            <a:r>
              <a:rPr lang="en-US" dirty="0">
                <a:effectLst/>
              </a:rPr>
              <a:t>:  </a:t>
            </a:r>
            <a:br>
              <a:rPr lang="en-US" dirty="0">
                <a:effectLst/>
              </a:rPr>
            </a:br>
            <a:endParaRPr lang="en-US" dirty="0"/>
          </a:p>
        </p:txBody>
      </p:sp>
      <p:sp>
        <p:nvSpPr>
          <p:cNvPr id="3" name="Content Placeholder 2"/>
          <p:cNvSpPr>
            <a:spLocks noGrp="1"/>
          </p:cNvSpPr>
          <p:nvPr>
            <p:ph idx="1"/>
          </p:nvPr>
        </p:nvSpPr>
        <p:spPr>
          <a:xfrm>
            <a:off x="342900" y="1417320"/>
            <a:ext cx="6172200" cy="6278880"/>
          </a:xfrm>
        </p:spPr>
        <p:txBody>
          <a:bodyPr>
            <a:noAutofit/>
          </a:bodyPr>
          <a:lstStyle/>
          <a:p>
            <a:r>
              <a:rPr lang="en-US" sz="1800" dirty="0"/>
              <a:t>According</a:t>
            </a:r>
            <a:r>
              <a:rPr lang="en-US" sz="1800" b="1" dirty="0"/>
              <a:t> </a:t>
            </a:r>
            <a:r>
              <a:rPr lang="en-US" sz="1800" dirty="0"/>
              <a:t>to </a:t>
            </a:r>
            <a:r>
              <a:rPr lang="en-US" sz="1800" b="1" dirty="0"/>
              <a:t>The Atlantic, CITYLAB,</a:t>
            </a:r>
            <a:r>
              <a:rPr lang="en-US" sz="1800" dirty="0"/>
              <a:t> a new report finds that “more than one in eight of the nation’s young people are neither employed nor in school…one’s employment or educational status in the critical early years of life matter a great deal to future career prospects. Young people build confidence in the first jobs or schooling opportunities, which in turn breeds   future success.  They also develop the social and emotional skills which are critical to obtain and then maintain jobs. First jobs help teens and young people to develop the soft skills like punctuality and collaboration,  young people  who are not working are nearly twice as likely to live in poverty, three times as likely to have left high school prior to graduation….</a:t>
            </a:r>
            <a:r>
              <a:rPr lang="en-US" sz="1800" b="1" dirty="0"/>
              <a:t>The Commercial Appeal…Part of the USA Today Network, Memphis TN Economics, Memphis Shelby County Quick Facts</a:t>
            </a:r>
            <a:r>
              <a:rPr lang="en-US" sz="1800" dirty="0"/>
              <a:t>, </a:t>
            </a:r>
            <a:r>
              <a:rPr lang="en-US" sz="1800" b="1" dirty="0"/>
              <a:t>Youth  Statistics ages 16 -24</a:t>
            </a:r>
            <a:r>
              <a:rPr lang="en-US" sz="1800" dirty="0"/>
              <a:t>, reports that Memphis has the  worse Youth Disconnected rates ranking #98, with 21.6% of young people who are neither in school nor working…nearly one in five teens and young adults.” These youth are essentially disconnected in Memphis.  “Each costs taxpayers an average of $13,900 a year in government services. Socially, the cost  s around $37,450 per person, including lost wages and taxes… But loss also includes intangibles such as kind of creativity and invention that often leads to new business.” This lack of support for youth and young adults doesn’t just start at age 16, it begins well before that age.” Too many of these individuals lack parent, family and community support, have too much idle time, participate in criminal and gang activities, make mischief,  vandalize and in general, display disrespectful behavior toward themselves and others.  </a:t>
            </a:r>
            <a:r>
              <a:rPr lang="en-US" sz="1800" b="1" dirty="0"/>
              <a:t>The Annie E. Casey Foundation</a:t>
            </a:r>
            <a:r>
              <a:rPr lang="en-US" sz="1800" dirty="0"/>
              <a:t> reports that: "46% of children in Memphis are below 100% of the federal poverty line."  </a:t>
            </a:r>
            <a:r>
              <a:rPr lang="en-US" sz="1800" b="1" dirty="0"/>
              <a:t>CLASP, Keeping Youth Connected, Focus on Memphis</a:t>
            </a:r>
            <a:r>
              <a:rPr lang="en-US" sz="1800" dirty="0"/>
              <a:t>..."For youth to thrive, it takes a collective effort on the part of an entire community to remove the stumbling blocks and barriers that impede a young person's ability to succeed in school, community and work."  </a:t>
            </a:r>
            <a:r>
              <a:rPr lang="en-US" sz="1800" b="1" dirty="0"/>
              <a:t>Psychology Today's Blog, The Power of Hope and Recognition When It's Hopeless</a:t>
            </a:r>
            <a:r>
              <a:rPr lang="en-US" sz="1800" dirty="0"/>
              <a:t>, states that "hope structures your life in anticipation of the future and influences how you feel about the present...Similar to optimism, hope creates a positive mood about an expectation, a goal or a future act." Hope allows the mental flexibility to see things differently.  </a:t>
            </a:r>
            <a:r>
              <a:rPr lang="en-US" sz="1800" b="1" dirty="0"/>
              <a:t>The Center for American Progress, Poverty to Prosperity Program and the CAP Economic Policy</a:t>
            </a:r>
            <a:r>
              <a:rPr lang="en-US" sz="1800" dirty="0"/>
              <a:t>, March 23, 2015 states that "a growing body of research shows that being raised in a high poverty community undermines children's long term life chances.”  Addressing the issues in urban American inner cities requires a many facetted approach."  </a:t>
            </a:r>
            <a:r>
              <a:rPr lang="en-US" sz="1800" b="1" dirty="0"/>
              <a:t>University of Memphis E-Report </a:t>
            </a:r>
            <a:r>
              <a:rPr lang="en-US" sz="1800" dirty="0"/>
              <a:t>states the following: "Memphis is listed as one of the nation's poorest cities...for cities with a population of less than 1M...Memphis is one of the poorest in the nation...child poverty statistics are on the rise.”  The National Tourism and Heritage Association proposes  this venture to be a collaborative between NTHA, Shelby County Schools, local Tourism and Hospitality Industry businesses, local  and national corporations and City, County, State and Federal funding sources. </a:t>
            </a:r>
          </a:p>
          <a:p>
            <a:r>
              <a:rPr lang="en-US" sz="1800" dirty="0"/>
              <a:t>National Tourism and Heritage Association Institute (NTHAI) emphasizes that character education and cultural exposure should be a habit forming focus of Pre-K Students and a habit forming and intervention tool for older students. </a:t>
            </a:r>
            <a:r>
              <a:rPr lang="en-US" sz="1800" b="1" dirty="0"/>
              <a:t>Robert Wood Johnson</a:t>
            </a:r>
            <a:r>
              <a:rPr lang="en-US" sz="1800" dirty="0"/>
              <a:t> funded research for the </a:t>
            </a:r>
            <a:r>
              <a:rPr lang="en-US" sz="1800" b="1" dirty="0"/>
              <a:t>American Journal of Public Health </a:t>
            </a:r>
            <a:r>
              <a:rPr lang="en-US" sz="1800" dirty="0"/>
              <a:t>has published new research that asserts the following: "Children with Strong Social Skills in Kindergarten More Likely to Thrive as Adults, July 16, 2015…This 20 year study links early skills to future outcomes in education, employment and criminal justice…Children who were more likely to share or be helpful in kindergarten were also more likely to obtain higher education and hold full-time jobs nearly two decades later...Students who lacked these social competence  skills were more likely to face negative outcomes by the age of 25, including substance abuse problems, challenges finding employment or run-ins with the law."  This study was also the subject of a </a:t>
            </a:r>
            <a:r>
              <a:rPr lang="en-US" sz="1800" b="1" dirty="0"/>
              <a:t>Judy Woodruff PBS News Segment. </a:t>
            </a:r>
            <a:r>
              <a:rPr lang="en-US" sz="1800" dirty="0"/>
              <a:t>She discussed its findings with Damon Jones of Pennsylvania State University. "They noted that these  700 children from kindergarten to age 25…They discussed “students social skills like cooperation, listening to others and helping classmates held strong clues for how those children would fare two decades later…In some instances, social skills may be even better predictors of future success than academic ones...” “The money saved from reduced incarceration rates, drug treatment programs and government assistance coupled with the increased revenues from higher employment rates makes it especially cost effective to expand programs that boost social and emotional learning, starting in a child's earliest years." National Tourism and Heritage Association Institute (NTHAI) emphasizes that character education and cultural exposure should be a focus for Pre-K Students through 12</a:t>
            </a:r>
            <a:r>
              <a:rPr lang="en-US" sz="1800" baseline="30000" dirty="0"/>
              <a:t>th</a:t>
            </a:r>
            <a:r>
              <a:rPr lang="en-US" sz="1800" dirty="0"/>
              <a:t>Grade. Very interesting Key Research Findings are provided below:</a:t>
            </a:r>
          </a:p>
        </p:txBody>
      </p:sp>
    </p:spTree>
    <p:extLst>
      <p:ext uri="{BB962C8B-B14F-4D97-AF65-F5344CB8AC3E}">
        <p14:creationId xmlns:p14="http://schemas.microsoft.com/office/powerpoint/2010/main" val="3122484237"/>
      </p:ext>
    </p:extLst>
  </p:cSld>
  <p:clrMapOvr>
    <a:masterClrMapping/>
  </p:clrMapOvr>
  <p:transition spd="slow" advTm="10000">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schemeClr val="tx1"/>
                </a:solidFill>
                <a:effectLst/>
              </a:rPr>
              <a:t>KEY RESEARCH FINDINGS:</a:t>
            </a:r>
            <a:br>
              <a:rPr lang="en-US" dirty="0">
                <a:effectLst/>
              </a:rPr>
            </a:br>
            <a:endParaRPr lang="en-US" dirty="0"/>
          </a:p>
        </p:txBody>
      </p:sp>
      <p:sp>
        <p:nvSpPr>
          <p:cNvPr id="3" name="Content Placeholder 2"/>
          <p:cNvSpPr>
            <a:spLocks noGrp="1"/>
          </p:cNvSpPr>
          <p:nvPr>
            <p:ph idx="1"/>
          </p:nvPr>
        </p:nvSpPr>
        <p:spPr/>
        <p:txBody>
          <a:bodyPr>
            <a:normAutofit fontScale="62500" lnSpcReduction="20000"/>
          </a:bodyPr>
          <a:lstStyle/>
          <a:p>
            <a:r>
              <a:rPr lang="en-US" dirty="0"/>
              <a:t>"For every one-point increase in a child's social competence score in kindergarten, he/she was:</a:t>
            </a:r>
          </a:p>
          <a:p>
            <a:r>
              <a:rPr lang="en-US" dirty="0"/>
              <a:t> </a:t>
            </a:r>
          </a:p>
          <a:p>
            <a:r>
              <a:rPr lang="en-US" dirty="0"/>
              <a:t>•	Twice as likely to attain a college degree in early adulthood;</a:t>
            </a:r>
          </a:p>
          <a:p>
            <a:r>
              <a:rPr lang="en-US" dirty="0"/>
              <a:t> </a:t>
            </a:r>
          </a:p>
          <a:p>
            <a:r>
              <a:rPr lang="en-US" dirty="0"/>
              <a:t>•	54% more likely to earn a high school diploma; and</a:t>
            </a:r>
          </a:p>
          <a:p>
            <a:r>
              <a:rPr lang="en-US" dirty="0"/>
              <a:t> </a:t>
            </a:r>
          </a:p>
          <a:p>
            <a:r>
              <a:rPr lang="en-US" dirty="0"/>
              <a:t>•	46% more likely to have a full time job at the age of 25."</a:t>
            </a:r>
          </a:p>
          <a:p>
            <a:r>
              <a:rPr lang="en-US" dirty="0"/>
              <a:t> </a:t>
            </a:r>
          </a:p>
          <a:p>
            <a:r>
              <a:rPr lang="en-US" dirty="0"/>
              <a:t>"For every one-point decrease in a child's social competence score in kindergarten, he/she had:</a:t>
            </a:r>
          </a:p>
          <a:p>
            <a:r>
              <a:rPr lang="en-US" dirty="0"/>
              <a:t> </a:t>
            </a:r>
          </a:p>
          <a:p>
            <a:r>
              <a:rPr lang="en-US" dirty="0"/>
              <a:t>•	64% higher chance of having spent time in juvenile detention;</a:t>
            </a:r>
          </a:p>
          <a:p>
            <a:r>
              <a:rPr lang="en-US" dirty="0"/>
              <a:t>•	67% higher chance of being arrested by early adulthood;</a:t>
            </a:r>
          </a:p>
          <a:p>
            <a:r>
              <a:rPr lang="en-US" dirty="0"/>
              <a:t> </a:t>
            </a:r>
          </a:p>
          <a:p>
            <a:r>
              <a:rPr lang="en-US" dirty="0"/>
              <a:t>•	52% higher rate of binge drinking and 82% higher rate of recent marijuana usage; and</a:t>
            </a:r>
          </a:p>
          <a:p>
            <a:r>
              <a:rPr lang="en-US" dirty="0"/>
              <a:t>•	82% higher chance of being on a waiting list for public housing."</a:t>
            </a:r>
          </a:p>
          <a:p>
            <a:endParaRPr lang="en-US" dirty="0"/>
          </a:p>
        </p:txBody>
      </p:sp>
    </p:spTree>
    <p:extLst>
      <p:ext uri="{BB962C8B-B14F-4D97-AF65-F5344CB8AC3E}">
        <p14:creationId xmlns:p14="http://schemas.microsoft.com/office/powerpoint/2010/main" val="1531576367"/>
      </p:ext>
    </p:extLst>
  </p:cSld>
  <p:clrMapOvr>
    <a:masterClrMapping/>
  </p:clrMapOvr>
  <p:transition spd="slow" advTm="10000">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chemeClr val="tx1"/>
                </a:solidFill>
                <a:effectLst/>
              </a:rPr>
              <a:t>METHODOLOGY:</a:t>
            </a:r>
            <a:br>
              <a:rPr lang="en-US" dirty="0">
                <a:effectLst/>
              </a:rPr>
            </a:br>
            <a:endParaRPr lang="en-US" dirty="0"/>
          </a:p>
        </p:txBody>
      </p:sp>
      <p:sp>
        <p:nvSpPr>
          <p:cNvPr id="3" name="Content Placeholder 2"/>
          <p:cNvSpPr>
            <a:spLocks noGrp="1"/>
          </p:cNvSpPr>
          <p:nvPr>
            <p:ph idx="1"/>
          </p:nvPr>
        </p:nvSpPr>
        <p:spPr/>
        <p:txBody>
          <a:bodyPr>
            <a:normAutofit fontScale="55000" lnSpcReduction="20000"/>
          </a:bodyPr>
          <a:lstStyle/>
          <a:p>
            <a:r>
              <a:rPr lang="en-US" dirty="0"/>
              <a:t>NTHAI is a school within a school serving a community of students. A number of different components will come together to prepare students in social skills, character education and </a:t>
            </a:r>
          </a:p>
          <a:p>
            <a:r>
              <a:rPr lang="en-US" dirty="0"/>
              <a:t>job related skills to prepare students for potential careers or their choice of post secondary training or employment. NTHAI trainers will be NTHAI consultants, former teachers, current trainers and subject matter experts. Training will be supported by an age and grade level coordinated curriculum and will be interactive in nature.  Emphasis will include field trips, exposure to culture related venues and hospitality and travel support settings. Summer and ongoing internships of about six to eight weeks are the heart of our program and will usually </a:t>
            </a:r>
          </a:p>
          <a:p>
            <a:r>
              <a:rPr lang="en-US" dirty="0"/>
              <a:t>pay students for their work. Juniors and seniors in the program combine work based learning with curricular activities to learn more about industries of interest.  NTHAI training will focus on employment and social skills that are necessary for work in travel, tourism, hospitality and other industries of interest. We focus on the tourism and hospitality industry because it is the second largest industry in the nation with possible employment including but not limited to the following: </a:t>
            </a:r>
            <a:r>
              <a:rPr lang="en-US" b="1" dirty="0"/>
              <a:t>employment at historical, cultural and natural attractions, lodging facilities, reservation companies, amusement centers, theme parks, resorts</a:t>
            </a:r>
            <a:r>
              <a:rPr lang="en-US" b="1" i="1" dirty="0"/>
              <a:t>, </a:t>
            </a:r>
            <a:r>
              <a:rPr lang="en-US" b="1" dirty="0"/>
              <a:t>special event and festival organizations, conference centers, entertainment industries, theaters, stadiums, restaurants, restaurant management, fast food industries, airlines, cruse companies, car rental agencies, travel agencies, airports, motor coaches, railroads (AMTRAC), customer services, leisure organizations, golf courses, visitor bureaus, convention centers, park services.  </a:t>
            </a:r>
            <a:endParaRPr lang="en-US" dirty="0"/>
          </a:p>
          <a:p>
            <a:endParaRPr lang="en-US" dirty="0"/>
          </a:p>
        </p:txBody>
      </p:sp>
    </p:spTree>
    <p:extLst>
      <p:ext uri="{BB962C8B-B14F-4D97-AF65-F5344CB8AC3E}">
        <p14:creationId xmlns:p14="http://schemas.microsoft.com/office/powerpoint/2010/main" val="3437845461"/>
      </p:ext>
    </p:extLst>
  </p:cSld>
  <p:clrMapOvr>
    <a:masterClrMapping/>
  </p:clrMapOvr>
  <p:transition spd="slow" advTm="10000">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200" dirty="0">
                <a:solidFill>
                  <a:schemeClr val="tx1"/>
                </a:solidFill>
                <a:effectLst/>
              </a:rPr>
              <a:t>NATIONAL TOURISM</a:t>
            </a:r>
            <a:br>
              <a:rPr lang="en-US" sz="2200" dirty="0">
                <a:solidFill>
                  <a:schemeClr val="tx1"/>
                </a:solidFill>
                <a:effectLst/>
              </a:rPr>
            </a:br>
            <a:r>
              <a:rPr lang="en-US" sz="2200" dirty="0">
                <a:solidFill>
                  <a:schemeClr val="tx1"/>
                </a:solidFill>
                <a:effectLst/>
              </a:rPr>
              <a:t> AND HERITAGE ASSOCIATION INSTITUTE STRUCTURE:</a:t>
            </a:r>
            <a:br>
              <a:rPr lang="en-US" dirty="0">
                <a:effectLst/>
              </a:rPr>
            </a:br>
            <a:endParaRPr lang="en-US" dirty="0"/>
          </a:p>
        </p:txBody>
      </p:sp>
      <p:sp>
        <p:nvSpPr>
          <p:cNvPr id="3" name="Content Placeholder 2"/>
          <p:cNvSpPr>
            <a:spLocks noGrp="1"/>
          </p:cNvSpPr>
          <p:nvPr>
            <p:ph idx="1"/>
          </p:nvPr>
        </p:nvSpPr>
        <p:spPr/>
        <p:txBody>
          <a:bodyPr>
            <a:normAutofit/>
          </a:bodyPr>
          <a:lstStyle/>
          <a:p>
            <a:pPr lvl="0"/>
            <a:r>
              <a:rPr lang="en-US" sz="1800" dirty="0"/>
              <a:t>Public and Private school systems have many classrooms that go unused. These spaces can be turned into Character and Cultural Exposure Centers.</a:t>
            </a:r>
          </a:p>
          <a:p>
            <a:pPr lvl="0"/>
            <a:endParaRPr lang="en-US" sz="1800" dirty="0"/>
          </a:p>
          <a:p>
            <a:pPr lvl="0"/>
            <a:r>
              <a:rPr lang="en-US" sz="1800" dirty="0"/>
              <a:t>Higher Educational Institutions and Faith Based groups will be invited to take part.</a:t>
            </a:r>
          </a:p>
          <a:p>
            <a:pPr lvl="0"/>
            <a:endParaRPr lang="en-US" sz="1800" dirty="0"/>
          </a:p>
          <a:p>
            <a:pPr lvl="0"/>
            <a:endParaRPr lang="en-US" sz="1800" dirty="0"/>
          </a:p>
          <a:p>
            <a:pPr lvl="0"/>
            <a:endParaRPr lang="en-US" sz="1800" dirty="0"/>
          </a:p>
          <a:p>
            <a:pPr marL="137160" lvl="0" indent="0">
              <a:buNone/>
            </a:pPr>
            <a:r>
              <a:rPr lang="en-US" sz="1800" dirty="0"/>
              <a:t>Note: The Statistics and other Relevant Data section is applicable to most urban and rural locations. </a:t>
            </a:r>
          </a:p>
          <a:p>
            <a:pPr marL="137160" lvl="0" indent="0">
              <a:buNone/>
            </a:pPr>
            <a:endParaRPr lang="en-US" sz="1800" dirty="0"/>
          </a:p>
          <a:p>
            <a:pPr marL="137160" lvl="0" indent="0">
              <a:buNone/>
            </a:pPr>
            <a:r>
              <a:rPr lang="en-US" sz="1800" dirty="0"/>
              <a:t>Our children are important regardless of their geographical location.</a:t>
            </a:r>
          </a:p>
          <a:p>
            <a:pPr marL="137160" lvl="0" indent="0">
              <a:buNone/>
            </a:pPr>
            <a:endParaRPr lang="en-US" sz="1800" dirty="0"/>
          </a:p>
          <a:p>
            <a:endParaRPr lang="en-US" dirty="0"/>
          </a:p>
        </p:txBody>
      </p:sp>
    </p:spTree>
    <p:extLst>
      <p:ext uri="{BB962C8B-B14F-4D97-AF65-F5344CB8AC3E}">
        <p14:creationId xmlns:p14="http://schemas.microsoft.com/office/powerpoint/2010/main" val="2739958996"/>
      </p:ext>
    </p:extLst>
  </p:cSld>
  <p:clrMapOvr>
    <a:masterClrMapping/>
  </p:clrMapOvr>
  <p:transition spd="slow" advTm="10000">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solidFill>
                  <a:schemeClr val="tx1"/>
                </a:solidFill>
                <a:effectLst/>
              </a:rPr>
              <a:t>Program Components</a:t>
            </a:r>
            <a:r>
              <a:rPr lang="en-US" sz="4000" dirty="0">
                <a:solidFill>
                  <a:schemeClr val="tx1"/>
                </a:solidFill>
                <a:effectLst/>
              </a:rPr>
              <a:t>:</a:t>
            </a:r>
            <a:br>
              <a:rPr lang="en-US" dirty="0">
                <a:effectLst/>
              </a:rPr>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97015446"/>
              </p:ext>
            </p:extLst>
          </p:nvPr>
        </p:nvGraphicFramePr>
        <p:xfrm>
          <a:off x="228600" y="2133600"/>
          <a:ext cx="6057900" cy="2197735"/>
        </p:xfrm>
        <a:graphic>
          <a:graphicData uri="http://schemas.openxmlformats.org/drawingml/2006/table">
            <a:tbl>
              <a:tblPr firstRow="1" firstCol="1" lastRow="1" lastCol="1" bandRow="1" bandCol="1">
                <a:tableStyleId>{5C22544A-7EE6-4342-B048-85BDC9FD1C3A}</a:tableStyleId>
              </a:tblPr>
              <a:tblGrid>
                <a:gridCol w="1519079">
                  <a:extLst>
                    <a:ext uri="{9D8B030D-6E8A-4147-A177-3AD203B41FA5}">
                      <a16:colId xmlns:a16="http://schemas.microsoft.com/office/drawing/2014/main" val="20000"/>
                    </a:ext>
                  </a:extLst>
                </a:gridCol>
                <a:gridCol w="1517174">
                  <a:extLst>
                    <a:ext uri="{9D8B030D-6E8A-4147-A177-3AD203B41FA5}">
                      <a16:colId xmlns:a16="http://schemas.microsoft.com/office/drawing/2014/main" val="20001"/>
                    </a:ext>
                  </a:extLst>
                </a:gridCol>
                <a:gridCol w="1515269">
                  <a:extLst>
                    <a:ext uri="{9D8B030D-6E8A-4147-A177-3AD203B41FA5}">
                      <a16:colId xmlns:a16="http://schemas.microsoft.com/office/drawing/2014/main" val="20002"/>
                    </a:ext>
                  </a:extLst>
                </a:gridCol>
                <a:gridCol w="1506378">
                  <a:extLst>
                    <a:ext uri="{9D8B030D-6E8A-4147-A177-3AD203B41FA5}">
                      <a16:colId xmlns:a16="http://schemas.microsoft.com/office/drawing/2014/main" val="20003"/>
                    </a:ext>
                  </a:extLst>
                </a:gridCol>
              </a:tblGrid>
              <a:tr h="877570">
                <a:tc>
                  <a:txBody>
                    <a:bodyPr/>
                    <a:lstStyle/>
                    <a:p>
                      <a:pPr marL="76835" marR="320675" indent="-3175">
                        <a:lnSpc>
                          <a:spcPct val="119000"/>
                        </a:lnSpc>
                        <a:spcBef>
                          <a:spcPts val="160"/>
                        </a:spcBef>
                        <a:spcAft>
                          <a:spcPts val="0"/>
                        </a:spcAft>
                      </a:pPr>
                      <a:r>
                        <a:rPr lang="en-US" sz="1000" dirty="0">
                          <a:effectLst/>
                        </a:rPr>
                        <a:t>Character Education</a:t>
                      </a:r>
                      <a:r>
                        <a:rPr lang="en-US" sz="1000" spc="340" dirty="0">
                          <a:effectLst/>
                        </a:rPr>
                        <a:t> </a:t>
                      </a:r>
                      <a:r>
                        <a:rPr lang="en-US" sz="1000" dirty="0">
                          <a:effectLst/>
                        </a:rPr>
                        <a:t>and Relationship</a:t>
                      </a:r>
                      <a:endParaRPr lang="en-US" sz="1100" dirty="0">
                        <a:effectLst/>
                      </a:endParaRPr>
                    </a:p>
                    <a:p>
                      <a:pPr marL="76835" marR="0">
                        <a:lnSpc>
                          <a:spcPts val="1435"/>
                        </a:lnSpc>
                        <a:spcBef>
                          <a:spcPts val="0"/>
                        </a:spcBef>
                        <a:spcAft>
                          <a:spcPts val="0"/>
                        </a:spcAft>
                      </a:pPr>
                      <a:r>
                        <a:rPr lang="en-US" sz="1000" dirty="0">
                          <a:effectLst/>
                        </a:rPr>
                        <a:t>Building</a:t>
                      </a:r>
                      <a:endParaRPr lang="en-US" sz="1100" dirty="0">
                        <a:effectLst/>
                        <a:latin typeface="Calibri"/>
                        <a:ea typeface="Times New Roman"/>
                        <a:cs typeface="Times New Roman"/>
                      </a:endParaRPr>
                    </a:p>
                  </a:txBody>
                  <a:tcPr marL="0" marR="0" marT="0" marB="0"/>
                </a:tc>
                <a:tc>
                  <a:txBody>
                    <a:bodyPr/>
                    <a:lstStyle/>
                    <a:p>
                      <a:pPr marL="71120" marR="295910" indent="3175">
                        <a:lnSpc>
                          <a:spcPct val="119000"/>
                        </a:lnSpc>
                        <a:spcBef>
                          <a:spcPts val="160"/>
                        </a:spcBef>
                        <a:spcAft>
                          <a:spcPts val="0"/>
                        </a:spcAft>
                      </a:pPr>
                      <a:r>
                        <a:rPr lang="en-US" sz="1000" dirty="0">
                          <a:effectLst/>
                        </a:rPr>
                        <a:t>Customer Care/Customer Service</a:t>
                      </a:r>
                      <a:endParaRPr lang="en-US" sz="1100" dirty="0">
                        <a:effectLst/>
                        <a:latin typeface="Calibri"/>
                        <a:ea typeface="Times New Roman"/>
                        <a:cs typeface="Times New Roman"/>
                      </a:endParaRPr>
                    </a:p>
                  </a:txBody>
                  <a:tcPr marL="0" marR="0" marT="0" marB="0"/>
                </a:tc>
                <a:tc>
                  <a:txBody>
                    <a:bodyPr/>
                    <a:lstStyle/>
                    <a:p>
                      <a:pPr marL="71120" marR="149860" indent="6350">
                        <a:lnSpc>
                          <a:spcPct val="120000"/>
                        </a:lnSpc>
                        <a:spcBef>
                          <a:spcPts val="140"/>
                        </a:spcBef>
                        <a:spcAft>
                          <a:spcPts val="0"/>
                        </a:spcAft>
                      </a:pPr>
                      <a:r>
                        <a:rPr lang="en-US" sz="1000" dirty="0">
                          <a:effectLst/>
                        </a:rPr>
                        <a:t>Financial</a:t>
                      </a:r>
                      <a:r>
                        <a:rPr lang="en-US" sz="1000" spc="-60" dirty="0">
                          <a:effectLst/>
                        </a:rPr>
                        <a:t> </a:t>
                      </a:r>
                      <a:r>
                        <a:rPr lang="en-US" sz="1000" dirty="0">
                          <a:effectLst/>
                        </a:rPr>
                        <a:t>Literacy and</a:t>
                      </a:r>
                      <a:r>
                        <a:rPr lang="en-US" sz="1000" spc="10" dirty="0">
                          <a:effectLst/>
                        </a:rPr>
                        <a:t> </a:t>
                      </a:r>
                      <a:r>
                        <a:rPr lang="en-US" sz="1000" dirty="0">
                          <a:effectLst/>
                        </a:rPr>
                        <a:t>Banking</a:t>
                      </a:r>
                      <a:endParaRPr lang="en-US" sz="1100" dirty="0">
                        <a:effectLst/>
                        <a:latin typeface="Calibri"/>
                        <a:ea typeface="Times New Roman"/>
                        <a:cs typeface="Times New Roman"/>
                      </a:endParaRPr>
                    </a:p>
                  </a:txBody>
                  <a:tcPr marL="0" marR="0" marT="0" marB="0"/>
                </a:tc>
                <a:tc>
                  <a:txBody>
                    <a:bodyPr/>
                    <a:lstStyle/>
                    <a:p>
                      <a:pPr marL="81915" marR="201930" indent="-15240">
                        <a:lnSpc>
                          <a:spcPct val="119000"/>
                        </a:lnSpc>
                        <a:spcBef>
                          <a:spcPts val="160"/>
                        </a:spcBef>
                        <a:spcAft>
                          <a:spcPts val="0"/>
                        </a:spcAft>
                      </a:pPr>
                      <a:r>
                        <a:rPr lang="en-US" sz="1000" dirty="0">
                          <a:effectLst/>
                        </a:rPr>
                        <a:t>Job</a:t>
                      </a:r>
                      <a:r>
                        <a:rPr lang="en-US" sz="1000" spc="-80" dirty="0">
                          <a:effectLst/>
                        </a:rPr>
                        <a:t> </a:t>
                      </a:r>
                      <a:r>
                        <a:rPr lang="en-US" sz="1000" dirty="0">
                          <a:effectLst/>
                        </a:rPr>
                        <a:t>Preparation- </a:t>
                      </a:r>
                      <a:endParaRPr lang="en-US" sz="1100" dirty="0">
                        <a:effectLst/>
                      </a:endParaRPr>
                    </a:p>
                    <a:p>
                      <a:pPr marL="81915" marR="201930" indent="-15240">
                        <a:lnSpc>
                          <a:spcPct val="119000"/>
                        </a:lnSpc>
                        <a:spcBef>
                          <a:spcPts val="160"/>
                        </a:spcBef>
                        <a:spcAft>
                          <a:spcPts val="0"/>
                        </a:spcAft>
                      </a:pPr>
                      <a:r>
                        <a:rPr lang="en-US" sz="1000" dirty="0">
                          <a:effectLst/>
                        </a:rPr>
                        <a:t>Sports Medicine/Administration </a:t>
                      </a:r>
                      <a:endParaRPr lang="en-US" sz="1100" dirty="0">
                        <a:effectLst/>
                        <a:latin typeface="Calibri"/>
                        <a:ea typeface="Times New Roman"/>
                        <a:cs typeface="Times New Roman"/>
                      </a:endParaRPr>
                    </a:p>
                  </a:txBody>
                  <a:tcPr marL="0" marR="0" marT="0" marB="0"/>
                </a:tc>
                <a:extLst>
                  <a:ext uri="{0D108BD9-81ED-4DB2-BD59-A6C34878D82A}">
                    <a16:rowId xmlns:a16="http://schemas.microsoft.com/office/drawing/2014/main" val="10000"/>
                  </a:ext>
                </a:extLst>
              </a:tr>
              <a:tr h="660400">
                <a:tc>
                  <a:txBody>
                    <a:bodyPr/>
                    <a:lstStyle/>
                    <a:p>
                      <a:pPr marL="73660" marR="0">
                        <a:lnSpc>
                          <a:spcPct val="115000"/>
                        </a:lnSpc>
                        <a:spcBef>
                          <a:spcPts val="155"/>
                        </a:spcBef>
                        <a:spcAft>
                          <a:spcPts val="0"/>
                        </a:spcAft>
                      </a:pPr>
                      <a:r>
                        <a:rPr lang="en-US" sz="1000" dirty="0">
                          <a:effectLst/>
                        </a:rPr>
                        <a:t>Cultural</a:t>
                      </a:r>
                      <a:r>
                        <a:rPr lang="en-US" sz="1000" spc="75" dirty="0">
                          <a:effectLst/>
                        </a:rPr>
                        <a:t> </a:t>
                      </a:r>
                      <a:r>
                        <a:rPr lang="en-US" sz="1000" dirty="0">
                          <a:effectLst/>
                        </a:rPr>
                        <a:t>and</a:t>
                      </a:r>
                      <a:endParaRPr lang="en-US" sz="1100" dirty="0">
                        <a:effectLst/>
                      </a:endParaRPr>
                    </a:p>
                    <a:p>
                      <a:pPr marL="76835" marR="0">
                        <a:lnSpc>
                          <a:spcPct val="115000"/>
                        </a:lnSpc>
                        <a:spcBef>
                          <a:spcPts val="265"/>
                        </a:spcBef>
                        <a:spcAft>
                          <a:spcPts val="0"/>
                        </a:spcAft>
                      </a:pPr>
                      <a:r>
                        <a:rPr lang="en-US" sz="1000" dirty="0">
                          <a:effectLst/>
                        </a:rPr>
                        <a:t>Heritage</a:t>
                      </a:r>
                      <a:r>
                        <a:rPr lang="en-US" sz="1000" spc="135" dirty="0">
                          <a:effectLst/>
                        </a:rPr>
                        <a:t> </a:t>
                      </a:r>
                      <a:r>
                        <a:rPr lang="en-US" sz="1000" dirty="0">
                          <a:effectLst/>
                        </a:rPr>
                        <a:t>Exposure</a:t>
                      </a:r>
                      <a:endParaRPr lang="en-US" sz="1100" dirty="0">
                        <a:effectLst/>
                        <a:latin typeface="Calibri"/>
                        <a:ea typeface="Times New Roman"/>
                        <a:cs typeface="Times New Roman"/>
                      </a:endParaRPr>
                    </a:p>
                  </a:txBody>
                  <a:tcPr marL="0" marR="0" marT="0" marB="0"/>
                </a:tc>
                <a:tc>
                  <a:txBody>
                    <a:bodyPr/>
                    <a:lstStyle/>
                    <a:p>
                      <a:pPr marL="62230" marR="164465">
                        <a:lnSpc>
                          <a:spcPct val="120000"/>
                        </a:lnSpc>
                        <a:spcBef>
                          <a:spcPts val="155"/>
                        </a:spcBef>
                        <a:spcAft>
                          <a:spcPts val="0"/>
                        </a:spcAft>
                      </a:pPr>
                      <a:r>
                        <a:rPr lang="en-US" sz="1000" dirty="0">
                          <a:effectLst/>
                        </a:rPr>
                        <a:t>Job</a:t>
                      </a:r>
                      <a:r>
                        <a:rPr lang="en-US" sz="1000" spc="-100" dirty="0">
                          <a:effectLst/>
                        </a:rPr>
                        <a:t> </a:t>
                      </a:r>
                      <a:r>
                        <a:rPr lang="en-US" sz="1000" dirty="0">
                          <a:effectLst/>
                        </a:rPr>
                        <a:t>Preparation- Airport Services</a:t>
                      </a:r>
                      <a:endParaRPr lang="en-US" sz="1100" dirty="0">
                        <a:effectLst/>
                      </a:endParaRPr>
                    </a:p>
                    <a:p>
                      <a:pPr marL="77470" marR="0">
                        <a:lnSpc>
                          <a:spcPct val="115000"/>
                        </a:lnSpc>
                        <a:spcBef>
                          <a:spcPts val="155"/>
                        </a:spcBef>
                        <a:spcAft>
                          <a:spcPts val="0"/>
                        </a:spcAft>
                      </a:pPr>
                      <a:r>
                        <a:rPr lang="en-US" sz="1000" dirty="0">
                          <a:effectLst/>
                        </a:rPr>
                        <a:t> </a:t>
                      </a:r>
                      <a:endParaRPr lang="en-US" sz="1100" dirty="0">
                        <a:effectLst/>
                        <a:latin typeface="Calibri"/>
                        <a:ea typeface="Times New Roman"/>
                        <a:cs typeface="Times New Roman"/>
                      </a:endParaRPr>
                    </a:p>
                  </a:txBody>
                  <a:tcPr marL="0" marR="0" marT="0" marB="0"/>
                </a:tc>
                <a:tc>
                  <a:txBody>
                    <a:bodyPr/>
                    <a:lstStyle/>
                    <a:p>
                      <a:pPr marL="62230" marR="164465">
                        <a:lnSpc>
                          <a:spcPct val="120000"/>
                        </a:lnSpc>
                        <a:spcBef>
                          <a:spcPts val="155"/>
                        </a:spcBef>
                        <a:spcAft>
                          <a:spcPts val="0"/>
                        </a:spcAft>
                      </a:pPr>
                      <a:r>
                        <a:rPr lang="en-US" sz="1000" dirty="0">
                          <a:effectLst/>
                        </a:rPr>
                        <a:t>Job</a:t>
                      </a:r>
                      <a:r>
                        <a:rPr lang="en-US" sz="1000" spc="-100" dirty="0">
                          <a:effectLst/>
                        </a:rPr>
                        <a:t> </a:t>
                      </a:r>
                      <a:r>
                        <a:rPr lang="en-US" sz="1000" dirty="0">
                          <a:effectLst/>
                        </a:rPr>
                        <a:t>Preparation</a:t>
                      </a:r>
                      <a:r>
                        <a:rPr lang="en-US" sz="1000" spc="105" dirty="0">
                          <a:effectLst/>
                        </a:rPr>
                        <a:t> </a:t>
                      </a:r>
                      <a:r>
                        <a:rPr lang="en-US" sz="1000" dirty="0">
                          <a:effectLst/>
                        </a:rPr>
                        <a:t>- Tourist</a:t>
                      </a:r>
                      <a:endParaRPr lang="en-US" sz="1100" dirty="0">
                        <a:effectLst/>
                        <a:latin typeface="Calibri"/>
                        <a:ea typeface="Times New Roman"/>
                        <a:cs typeface="Times New Roman"/>
                      </a:endParaRPr>
                    </a:p>
                  </a:txBody>
                  <a:tcPr marL="0" marR="0" marT="0" marB="0"/>
                </a:tc>
                <a:tc>
                  <a:txBody>
                    <a:bodyPr/>
                    <a:lstStyle/>
                    <a:p>
                      <a:pPr marL="64135" marR="170180">
                        <a:lnSpc>
                          <a:spcPct val="120000"/>
                        </a:lnSpc>
                        <a:spcBef>
                          <a:spcPts val="155"/>
                        </a:spcBef>
                        <a:spcAft>
                          <a:spcPts val="0"/>
                        </a:spcAft>
                      </a:pPr>
                      <a:r>
                        <a:rPr lang="en-US" sz="1000" dirty="0">
                          <a:effectLst/>
                        </a:rPr>
                        <a:t>Job</a:t>
                      </a:r>
                      <a:r>
                        <a:rPr lang="en-US" sz="1000" spc="-80" dirty="0">
                          <a:effectLst/>
                        </a:rPr>
                        <a:t> </a:t>
                      </a:r>
                      <a:r>
                        <a:rPr lang="en-US" sz="1000" dirty="0">
                          <a:effectLst/>
                        </a:rPr>
                        <a:t>Preparation- Car</a:t>
                      </a:r>
                      <a:r>
                        <a:rPr lang="en-US" sz="1000" spc="25" dirty="0">
                          <a:effectLst/>
                        </a:rPr>
                        <a:t> </a:t>
                      </a:r>
                      <a:r>
                        <a:rPr lang="en-US" sz="1000" dirty="0">
                          <a:effectLst/>
                        </a:rPr>
                        <a:t>Rental Services</a:t>
                      </a:r>
                      <a:endParaRPr lang="en-US" sz="1100" dirty="0">
                        <a:effectLst/>
                        <a:latin typeface="Calibri"/>
                        <a:ea typeface="Times New Roman"/>
                        <a:cs typeface="Times New Roman"/>
                      </a:endParaRPr>
                    </a:p>
                  </a:txBody>
                  <a:tcPr marL="0" marR="0" marT="0" marB="0"/>
                </a:tc>
                <a:extLst>
                  <a:ext uri="{0D108BD9-81ED-4DB2-BD59-A6C34878D82A}">
                    <a16:rowId xmlns:a16="http://schemas.microsoft.com/office/drawing/2014/main" val="10001"/>
                  </a:ext>
                </a:extLst>
              </a:tr>
              <a:tr h="659765">
                <a:tc>
                  <a:txBody>
                    <a:bodyPr/>
                    <a:lstStyle/>
                    <a:p>
                      <a:pPr marL="0" marR="0">
                        <a:lnSpc>
                          <a:spcPct val="115000"/>
                        </a:lnSpc>
                        <a:spcBef>
                          <a:spcPts val="155"/>
                        </a:spcBef>
                        <a:spcAft>
                          <a:spcPts val="0"/>
                        </a:spcAft>
                      </a:pPr>
                      <a:r>
                        <a:rPr lang="en-US" sz="1000" dirty="0">
                          <a:effectLst/>
                        </a:rPr>
                        <a:t>Job</a:t>
                      </a:r>
                      <a:r>
                        <a:rPr lang="en-US" sz="1000" spc="-60" dirty="0">
                          <a:effectLst/>
                        </a:rPr>
                        <a:t> </a:t>
                      </a:r>
                      <a:r>
                        <a:rPr lang="en-US" sz="1000" dirty="0">
                          <a:effectLst/>
                        </a:rPr>
                        <a:t>Preparation-    Hospitality</a:t>
                      </a:r>
                      <a:endParaRPr lang="en-US" sz="1100" dirty="0">
                        <a:effectLst/>
                      </a:endParaRPr>
                    </a:p>
                    <a:p>
                      <a:pPr marL="0" marR="0">
                        <a:lnSpc>
                          <a:spcPct val="115000"/>
                        </a:lnSpc>
                        <a:spcBef>
                          <a:spcPts val="285"/>
                        </a:spcBef>
                        <a:spcAft>
                          <a:spcPts val="0"/>
                        </a:spcAft>
                      </a:pPr>
                      <a:r>
                        <a:rPr lang="en-US" sz="1000" dirty="0">
                          <a:effectLst/>
                        </a:rPr>
                        <a:t>Industry </a:t>
                      </a:r>
                      <a:endParaRPr lang="en-US" sz="1100" dirty="0">
                        <a:effectLst/>
                        <a:latin typeface="Calibri"/>
                        <a:ea typeface="Times New Roman"/>
                        <a:cs typeface="Times New Roman"/>
                      </a:endParaRPr>
                    </a:p>
                  </a:txBody>
                  <a:tcPr marL="0" marR="0" marT="0" marB="0"/>
                </a:tc>
                <a:tc>
                  <a:txBody>
                    <a:bodyPr/>
                    <a:lstStyle/>
                    <a:p>
                      <a:pPr marL="0" marR="0">
                        <a:lnSpc>
                          <a:spcPct val="115000"/>
                        </a:lnSpc>
                        <a:spcBef>
                          <a:spcPts val="30"/>
                        </a:spcBef>
                        <a:spcAft>
                          <a:spcPts val="0"/>
                        </a:spcAft>
                      </a:pPr>
                      <a:r>
                        <a:rPr lang="en-US" sz="1000" dirty="0">
                          <a:effectLst/>
                        </a:rPr>
                        <a:t> </a:t>
                      </a:r>
                      <a:endParaRPr lang="en-US" sz="1100" dirty="0">
                        <a:effectLst/>
                        <a:latin typeface="Calibri"/>
                        <a:ea typeface="Times New Roman"/>
                        <a:cs typeface="Times New Roman"/>
                      </a:endParaRPr>
                    </a:p>
                  </a:txBody>
                  <a:tcPr marL="0" marR="0" marT="0" marB="0"/>
                </a:tc>
                <a:tc>
                  <a:txBody>
                    <a:bodyPr/>
                    <a:lstStyle/>
                    <a:p>
                      <a:pPr marL="68580" marR="165100" indent="-8890">
                        <a:lnSpc>
                          <a:spcPct val="120000"/>
                        </a:lnSpc>
                        <a:spcBef>
                          <a:spcPts val="145"/>
                        </a:spcBef>
                        <a:spcAft>
                          <a:spcPts val="0"/>
                        </a:spcAft>
                      </a:pPr>
                      <a:r>
                        <a:rPr lang="en-US" sz="1000" dirty="0">
                          <a:effectLst/>
                        </a:rPr>
                        <a:t> </a:t>
                      </a:r>
                      <a:endParaRPr lang="en-US" sz="1100" dirty="0">
                        <a:effectLst/>
                        <a:latin typeface="Calibri"/>
                        <a:ea typeface="Times New Roman"/>
                        <a:cs typeface="Times New Roman"/>
                      </a:endParaRPr>
                    </a:p>
                  </a:txBody>
                  <a:tcPr marL="0" marR="0" marT="0" marB="0"/>
                </a:tc>
                <a:tc>
                  <a:txBody>
                    <a:bodyPr/>
                    <a:lstStyle/>
                    <a:p>
                      <a:pPr marL="0" marR="0">
                        <a:lnSpc>
                          <a:spcPct val="115000"/>
                        </a:lnSpc>
                        <a:spcBef>
                          <a:spcPts val="0"/>
                        </a:spcBef>
                        <a:spcAft>
                          <a:spcPts val="1000"/>
                        </a:spcAft>
                      </a:pPr>
                      <a:r>
                        <a:rPr lang="en-US" sz="1000" dirty="0">
                          <a:effectLst/>
                        </a:rPr>
                        <a:t> </a:t>
                      </a:r>
                      <a:endParaRPr lang="en-US" sz="1100" dirty="0">
                        <a:effectLst/>
                        <a:latin typeface="Calibri"/>
                        <a:ea typeface="Times New Roman"/>
                        <a:cs typeface="Times New Roman"/>
                      </a:endParaRPr>
                    </a:p>
                  </a:txBody>
                  <a:tcPr marL="0" marR="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435352570"/>
      </p:ext>
    </p:extLst>
  </p:cSld>
  <p:clrMapOvr>
    <a:masterClrMapping/>
  </p:clrMapOvr>
  <p:transition spd="slow" advTm="10000">
    <p:wip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Apex</Template>
  <TotalTime>266</TotalTime>
  <Words>3274</Words>
  <Application>Microsoft Office PowerPoint</Application>
  <PresentationFormat>On-screen Show (4:3)</PresentationFormat>
  <Paragraphs>86</Paragraphs>
  <Slides>10</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Book Antiqua</vt:lpstr>
      <vt:lpstr>Calibri</vt:lpstr>
      <vt:lpstr>Garamond</vt:lpstr>
      <vt:lpstr>Lucida Sans</vt:lpstr>
      <vt:lpstr>Wingdings</vt:lpstr>
      <vt:lpstr>Wingdings 2</vt:lpstr>
      <vt:lpstr>Wingdings 3</vt:lpstr>
      <vt:lpstr>Apex</vt:lpstr>
      <vt:lpstr>National Tourism and  Heritage Association Institute Collaboration Proposal  </vt:lpstr>
      <vt:lpstr>PowerPoint Presentation</vt:lpstr>
      <vt:lpstr>PROBLEM STATEMENT: </vt:lpstr>
      <vt:lpstr>NEED ASSESSMENT AND DEMOGRAPHIC TO BE SERVED: </vt:lpstr>
      <vt:lpstr>STATISTICS AND OTHER RELEVANT DATA:   </vt:lpstr>
      <vt:lpstr>KEY RESEARCH FINDINGS: </vt:lpstr>
      <vt:lpstr>METHODOLOGY: </vt:lpstr>
      <vt:lpstr>NATIONAL TOURISM  AND HERITAGE ASSOCIATION INSTITUTE STRUCTURE: </vt:lpstr>
      <vt:lpstr>Program Components: </vt:lpstr>
      <vt:lpstr>BIBLIOGRAPHY</vt:lpstr>
    </vt:vector>
  </TitlesOfParts>
  <Company>FedEx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TeamMember</dc:creator>
  <cp:lastModifiedBy>Wayne Ingram</cp:lastModifiedBy>
  <cp:revision>26</cp:revision>
  <dcterms:created xsi:type="dcterms:W3CDTF">2017-05-27T15:26:46Z</dcterms:created>
  <dcterms:modified xsi:type="dcterms:W3CDTF">2025-09-25T20:42:32Z</dcterms:modified>
</cp:coreProperties>
</file>